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89402" autoAdjust="0"/>
  </p:normalViewPr>
  <p:slideViewPr>
    <p:cSldViewPr>
      <p:cViewPr>
        <p:scale>
          <a:sx n="86" d="100"/>
          <a:sy n="86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2B09F7"/>
            </a:gs>
            <a:gs pos="32000">
              <a:srgbClr val="FFFF00"/>
            </a:gs>
            <a:gs pos="57000">
              <a:srgbClr val="E2429D"/>
            </a:gs>
            <a:gs pos="35000">
              <a:srgbClr val="480BF5"/>
            </a:gs>
            <a:gs pos="100000">
              <a:srgbClr val="220BCB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B34057-5E02-4355-811C-D51E70B39F49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2564904"/>
            <a:ext cx="7854696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Фотки\0a184690082952a87a169f781e35b4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874815" cy="41346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97" y="188640"/>
            <a:ext cx="843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Альберт ейнштейн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Einstein1921 by F Schmutz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17548" cy="38884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95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sans-serif"/>
              </a:rPr>
              <a:t>У </a:t>
            </a:r>
            <a:r>
              <a:rPr lang="ru-RU" sz="2400" dirty="0" err="1">
                <a:latin typeface="sans-serif"/>
              </a:rPr>
              <a:t>міру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наростання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>
                <a:latin typeface="sans-serif"/>
              </a:rPr>
              <a:t>економічної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кризи</a:t>
            </a:r>
            <a:r>
              <a:rPr lang="ru-RU" sz="2400" dirty="0">
                <a:latin typeface="sans-serif"/>
              </a:rPr>
              <a:t> у </a:t>
            </a:r>
            <a:r>
              <a:rPr lang="ru-RU" sz="2400" dirty="0" err="1">
                <a:latin typeface="sans-serif"/>
              </a:rPr>
              <a:t>Веймарській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 smtClean="0">
                <a:latin typeface="sans-serif"/>
              </a:rPr>
              <a:t>Німеччині</a:t>
            </a:r>
            <a:r>
              <a:rPr lang="ru-RU" sz="2400" dirty="0" smtClean="0">
                <a:latin typeface="sans-serif"/>
              </a:rPr>
              <a:t> </a:t>
            </a:r>
            <a:r>
              <a:rPr lang="ru-RU" sz="2400" dirty="0" err="1" smtClean="0">
                <a:latin typeface="sans-serif"/>
              </a:rPr>
              <a:t>посилювалася</a:t>
            </a:r>
            <a:r>
              <a:rPr lang="ru-RU" sz="2400" dirty="0" smtClean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політична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нестабільність</a:t>
            </a:r>
            <a:r>
              <a:rPr lang="ru-RU" sz="2400" dirty="0">
                <a:latin typeface="sans-serif"/>
              </a:rPr>
              <a:t>, </a:t>
            </a:r>
            <a:r>
              <a:rPr lang="ru-RU" sz="2400" dirty="0" err="1">
                <a:latin typeface="sans-serif"/>
              </a:rPr>
              <a:t>що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сприяла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посиленню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 smtClean="0">
                <a:latin typeface="sans-serif"/>
              </a:rPr>
              <a:t>антисемітських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>
                <a:latin typeface="sans-serif"/>
              </a:rPr>
              <a:t>інаціоналістичних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 smtClean="0">
                <a:latin typeface="sans-serif"/>
              </a:rPr>
              <a:t>настроївПісля</a:t>
            </a:r>
            <a:r>
              <a:rPr lang="ru-RU" sz="2400" dirty="0" smtClean="0">
                <a:latin typeface="sans-serif"/>
              </a:rPr>
              <a:t> </a:t>
            </a:r>
            <a:r>
              <a:rPr lang="ru-RU" sz="2400" dirty="0">
                <a:latin typeface="sans-serif"/>
              </a:rPr>
              <a:t>приходу до </a:t>
            </a:r>
            <a:r>
              <a:rPr lang="ru-RU" sz="2400" dirty="0" err="1">
                <a:latin typeface="sans-serif"/>
              </a:rPr>
              <a:t>влади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>
                <a:latin typeface="sans-serif"/>
              </a:rPr>
              <a:t>нацистів</a:t>
            </a:r>
            <a:r>
              <a:rPr lang="ru-RU" sz="2400" dirty="0">
                <a:latin typeface="sans-serif"/>
              </a:rPr>
              <a:t> у 1933 </a:t>
            </a:r>
            <a:r>
              <a:rPr lang="ru-RU" sz="2400" dirty="0" err="1">
                <a:latin typeface="sans-serif"/>
              </a:rPr>
              <a:t>фізик</a:t>
            </a:r>
            <a:r>
              <a:rPr lang="ru-RU" sz="2400" dirty="0">
                <a:latin typeface="sans-serif"/>
              </a:rPr>
              <a:t> покинув </a:t>
            </a:r>
            <a:r>
              <a:rPr lang="ru-RU" sz="2400" dirty="0" err="1">
                <a:latin typeface="sans-serif"/>
              </a:rPr>
              <a:t>Німеччину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назавжди</a:t>
            </a:r>
            <a:r>
              <a:rPr lang="ru-RU" sz="2400" dirty="0">
                <a:latin typeface="sans-serif"/>
              </a:rPr>
              <a:t>, </a:t>
            </a:r>
            <a:r>
              <a:rPr lang="ru-RU" sz="2400" dirty="0" err="1">
                <a:latin typeface="sans-serif"/>
              </a:rPr>
              <a:t>виїхавши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smtClean="0">
                <a:latin typeface="sans-serif"/>
              </a:rPr>
              <a:t>в </a:t>
            </a:r>
            <a:r>
              <a:rPr lang="ru-RU" sz="2400" dirty="0" err="1" smtClean="0">
                <a:latin typeface="sans-serif"/>
              </a:rPr>
              <a:t>Сполучені</a:t>
            </a:r>
            <a:r>
              <a:rPr lang="ru-RU" sz="2400" dirty="0" smtClean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Штати</a:t>
            </a:r>
            <a:r>
              <a:rPr lang="ru-RU" sz="2400" dirty="0">
                <a:latin typeface="sans-serif"/>
              </a:rPr>
              <a:t> Америки</a:t>
            </a:r>
            <a:r>
              <a:rPr lang="ru-RU" sz="2400" dirty="0" smtClean="0">
                <a:latin typeface="sans-serif"/>
              </a:rPr>
              <a:t>..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Sasha\Desktop\Фотки\albert_einstein_by_RobertoBiz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2378"/>
            <a:ext cx="3168352" cy="38922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b81fa18a842838fe318c13547dc3a6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8937"/>
            <a:ext cx="4377383" cy="29182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У </a:t>
            </a:r>
            <a:r>
              <a:rPr lang="ru-RU" sz="1600" dirty="0">
                <a:latin typeface="sans-serif"/>
              </a:rPr>
              <a:t>США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миттєво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перетворився</a:t>
            </a:r>
            <a:r>
              <a:rPr lang="ru-RU" sz="1600" dirty="0">
                <a:latin typeface="sans-serif"/>
              </a:rPr>
              <a:t> на одну з </a:t>
            </a:r>
            <a:r>
              <a:rPr lang="ru-RU" sz="1600" dirty="0" err="1">
                <a:latin typeface="sans-serif"/>
              </a:rPr>
              <a:t>найвідоміших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шанованих</a:t>
            </a:r>
            <a:r>
              <a:rPr lang="ru-RU" sz="1600" dirty="0">
                <a:latin typeface="sans-serif"/>
              </a:rPr>
              <a:t> людей </a:t>
            </a:r>
            <a:r>
              <a:rPr lang="ru-RU" sz="1600" dirty="0" err="1">
                <a:latin typeface="sans-serif"/>
              </a:rPr>
              <a:t>країни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отримавши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репутацію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геніального</a:t>
            </a:r>
            <a:r>
              <a:rPr lang="ru-RU" sz="1600" dirty="0">
                <a:latin typeface="sans-serif"/>
              </a:rPr>
              <a:t> ученого в </a:t>
            </a:r>
            <a:r>
              <a:rPr lang="ru-RU" sz="1600" dirty="0" err="1" smtClean="0">
                <a:latin typeface="sans-serif"/>
              </a:rPr>
              <a:t>історії</a:t>
            </a:r>
            <a:r>
              <a:rPr lang="ru-RU" sz="1600" dirty="0">
                <a:latin typeface="sans-serif"/>
              </a:rPr>
              <a:t>.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Щодня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отримував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безліч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листів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всілякого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вмісту</a:t>
            </a: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помер18 </a:t>
            </a:r>
            <a:r>
              <a:rPr lang="ru-RU" sz="1600" dirty="0" err="1">
                <a:latin typeface="sans-serif"/>
              </a:rPr>
              <a:t>квітня</a:t>
            </a:r>
            <a:r>
              <a:rPr lang="ru-RU" sz="1600" dirty="0">
                <a:latin typeface="sans-serif"/>
              </a:rPr>
              <a:t> 1955 о 1 </a:t>
            </a:r>
            <a:r>
              <a:rPr lang="ru-RU" sz="1600" dirty="0" err="1">
                <a:latin typeface="sans-serif"/>
              </a:rPr>
              <a:t>годині</a:t>
            </a:r>
            <a:r>
              <a:rPr lang="ru-RU" sz="1600" dirty="0">
                <a:latin typeface="sans-serif"/>
              </a:rPr>
              <a:t> 25 </a:t>
            </a:r>
            <a:r>
              <a:rPr lang="ru-RU" sz="1600" dirty="0" err="1">
                <a:latin typeface="sans-serif"/>
              </a:rPr>
              <a:t>хв</a:t>
            </a:r>
            <a:r>
              <a:rPr lang="ru-RU" sz="1600" dirty="0">
                <a:latin typeface="sans-serif"/>
              </a:rPr>
              <a:t>. в </a:t>
            </a:r>
            <a:r>
              <a:rPr lang="ru-RU" sz="1600" dirty="0" err="1">
                <a:latin typeface="sans-serif"/>
              </a:rPr>
              <a:t>Прінстоні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аневризми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аорти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В</a:t>
            </a:r>
            <a:r>
              <a:rPr lang="ru-RU" sz="1600" dirty="0" err="1" smtClean="0">
                <a:latin typeface="sans-serif"/>
              </a:rPr>
              <a:t>ін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>
                <a:latin typeface="sans-serif"/>
              </a:rPr>
              <a:t>заборонив </a:t>
            </a:r>
            <a:r>
              <a:rPr lang="ru-RU" sz="1600" dirty="0" err="1">
                <a:latin typeface="sans-serif"/>
              </a:rPr>
              <a:t>пишне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поховання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гучними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церемоніями</a:t>
            </a:r>
            <a:r>
              <a:rPr lang="ru-RU" sz="1600" dirty="0">
                <a:latin typeface="sans-serif"/>
              </a:rPr>
              <a:t>, для </a:t>
            </a:r>
            <a:r>
              <a:rPr lang="ru-RU" sz="1600" dirty="0" err="1">
                <a:latin typeface="sans-serif"/>
              </a:rPr>
              <a:t>чого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побажав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щоб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місце</a:t>
            </a:r>
            <a:r>
              <a:rPr lang="ru-RU" sz="1600" dirty="0">
                <a:latin typeface="sans-serif"/>
              </a:rPr>
              <a:t> і час </a:t>
            </a:r>
            <a:r>
              <a:rPr lang="ru-RU" sz="1600" dirty="0" err="1">
                <a:latin typeface="sans-serif"/>
              </a:rPr>
              <a:t>поховання</a:t>
            </a:r>
            <a:r>
              <a:rPr lang="ru-RU" sz="1600" dirty="0">
                <a:latin typeface="sans-serif"/>
              </a:rPr>
              <a:t> не </a:t>
            </a:r>
            <a:r>
              <a:rPr lang="ru-RU" sz="1600" dirty="0" err="1" smtClean="0">
                <a:latin typeface="sans-serif"/>
              </a:rPr>
              <a:t>розголошувалися</a:t>
            </a: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19 </a:t>
            </a:r>
            <a:r>
              <a:rPr lang="ru-RU" sz="1600" dirty="0" err="1">
                <a:latin typeface="sans-serif"/>
              </a:rPr>
              <a:t>квітня</a:t>
            </a:r>
            <a:r>
              <a:rPr lang="ru-RU" sz="1600" dirty="0">
                <a:latin typeface="sans-serif"/>
              </a:rPr>
              <a:t> 1955 без широкого </a:t>
            </a:r>
            <a:r>
              <a:rPr lang="ru-RU" sz="1600" dirty="0" err="1">
                <a:latin typeface="sans-serif"/>
              </a:rPr>
              <a:t>розголосу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відбулися</a:t>
            </a:r>
            <a:r>
              <a:rPr lang="ru-RU" sz="1600" dirty="0">
                <a:latin typeface="sans-serif"/>
              </a:rPr>
              <a:t> похорони великого ученого, на </a:t>
            </a:r>
            <a:r>
              <a:rPr lang="ru-RU" sz="1600" dirty="0" err="1">
                <a:latin typeface="sans-serif"/>
              </a:rPr>
              <a:t>яких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присутніми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всього</a:t>
            </a:r>
            <a:r>
              <a:rPr lang="ru-RU" sz="1600" dirty="0">
                <a:latin typeface="sans-serif"/>
              </a:rPr>
              <a:t> 12 </a:t>
            </a:r>
            <a:r>
              <a:rPr lang="ru-RU" sz="1600" dirty="0" err="1">
                <a:latin typeface="sans-serif"/>
              </a:rPr>
              <a:t>найближчих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друзів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прах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спалений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крематорії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Юїнг-Симтері</a:t>
            </a:r>
            <a:r>
              <a:rPr lang="ru-RU" sz="1600" dirty="0">
                <a:latin typeface="sans-serif"/>
              </a:rPr>
              <a:t>, а </a:t>
            </a:r>
            <a:r>
              <a:rPr lang="ru-RU" sz="1600" dirty="0" err="1">
                <a:latin typeface="sans-serif"/>
              </a:rPr>
              <a:t>попіл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розвіяний</a:t>
            </a:r>
            <a:r>
              <a:rPr lang="ru-RU" sz="1600" dirty="0">
                <a:latin typeface="sans-serif"/>
              </a:rPr>
              <a:t> за </a:t>
            </a:r>
            <a:r>
              <a:rPr lang="ru-RU" sz="1600" dirty="0" err="1">
                <a:latin typeface="sans-serif"/>
              </a:rPr>
              <a:t>вітром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Sasha\Desktop\Фотки\407506_albert_yenshtyejn_fizik_uchenyj_1920x120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0" y="2492896"/>
            <a:ext cx="7920880" cy="388843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3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У </a:t>
            </a:r>
            <a:r>
              <a:rPr lang="ru-RU" sz="1800" dirty="0" err="1">
                <a:latin typeface="sans-serif"/>
              </a:rPr>
              <a:t>архівах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Нобелівського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комітету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збереглося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близько</a:t>
            </a:r>
            <a:r>
              <a:rPr lang="ru-RU" sz="1800" dirty="0">
                <a:latin typeface="sans-serif"/>
              </a:rPr>
              <a:t> 60 </a:t>
            </a:r>
            <a:r>
              <a:rPr lang="ru-RU" sz="1800" dirty="0" err="1">
                <a:latin typeface="sans-serif"/>
              </a:rPr>
              <a:t>номінацій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формулюванням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проте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премія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була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присуджена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лише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результаті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номінації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шведського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фізика</a:t>
            </a:r>
            <a:r>
              <a:rPr lang="ru-RU" sz="1800" dirty="0">
                <a:latin typeface="sans-serif"/>
              </a:rPr>
              <a:t> Карла </a:t>
            </a:r>
            <a:r>
              <a:rPr lang="ru-RU" sz="1800" dirty="0" err="1">
                <a:latin typeface="sans-serif"/>
              </a:rPr>
              <a:t>Вільгельма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Озеєна</a:t>
            </a:r>
            <a:r>
              <a:rPr lang="ru-RU" sz="1800" dirty="0">
                <a:latin typeface="sans-serif"/>
              </a:rPr>
              <a:t>,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поясненням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фотоелектричного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ефекту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Озеєн</a:t>
            </a:r>
            <a:r>
              <a:rPr lang="ru-RU" sz="1800" dirty="0">
                <a:latin typeface="sans-serif"/>
              </a:rPr>
              <a:t> особливо </a:t>
            </a:r>
            <a:r>
              <a:rPr lang="ru-RU" sz="1800" dirty="0" err="1">
                <a:latin typeface="sans-serif"/>
              </a:rPr>
              <a:t>підкреслював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цього</a:t>
            </a:r>
            <a:r>
              <a:rPr lang="ru-RU" sz="1800" dirty="0">
                <a:latin typeface="sans-serif"/>
              </a:rPr>
              <a:t> разу 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номінує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не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теорією</a:t>
            </a:r>
            <a:r>
              <a:rPr lang="ru-RU" sz="1800" dirty="0">
                <a:latin typeface="sans-serif"/>
              </a:rPr>
              <a:t>, яка </a:t>
            </a:r>
            <a:r>
              <a:rPr lang="ru-RU" sz="1800" dirty="0" err="1">
                <a:latin typeface="sans-serif"/>
              </a:rPr>
              <a:t>представлялася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спірною</a:t>
            </a:r>
            <a:r>
              <a:rPr lang="ru-RU" sz="1800" dirty="0">
                <a:latin typeface="sans-serif"/>
              </a:rPr>
              <a:t> членам </a:t>
            </a:r>
            <a:r>
              <a:rPr lang="ru-RU" sz="1800" dirty="0" err="1">
                <a:latin typeface="sans-serif"/>
              </a:rPr>
              <a:t>Нобелівського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комітету</a:t>
            </a:r>
            <a:r>
              <a:rPr lang="ru-RU" sz="1800" dirty="0">
                <a:latin typeface="sans-serif"/>
              </a:rPr>
              <a:t>, а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поясненням</a:t>
            </a:r>
            <a:r>
              <a:rPr lang="ru-RU" sz="1800" dirty="0">
                <a:latin typeface="sans-serif"/>
              </a:rPr>
              <a:t> природного </a:t>
            </a:r>
            <a:r>
              <a:rPr lang="ru-RU" sz="1800" dirty="0" err="1">
                <a:latin typeface="sans-serif"/>
              </a:rPr>
              <a:t>явища</a:t>
            </a:r>
            <a:r>
              <a:rPr lang="ru-RU" sz="1800" dirty="0">
                <a:latin typeface="sans-serif"/>
              </a:rPr>
              <a:t>, поза </a:t>
            </a:r>
            <a:r>
              <a:rPr lang="ru-RU" sz="1800" dirty="0" err="1">
                <a:latin typeface="sans-serif"/>
              </a:rPr>
              <a:t>сумнівом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спостережуваного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експерименті</a:t>
            </a:r>
            <a:r>
              <a:rPr lang="ru-RU" sz="1800" dirty="0">
                <a:latin typeface="sans-serif"/>
              </a:rPr>
              <a:t>. В </a:t>
            </a:r>
            <a:r>
              <a:rPr lang="ru-RU" sz="1800" dirty="0" err="1">
                <a:latin typeface="sans-serif"/>
              </a:rPr>
              <a:t>результаті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цієї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номінації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отримав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премію</a:t>
            </a:r>
            <a:r>
              <a:rPr lang="ru-RU" sz="1800" dirty="0">
                <a:latin typeface="sans-serif"/>
              </a:rPr>
              <a:t> за 1921 р. </a:t>
            </a:r>
            <a:r>
              <a:rPr lang="ru-RU" sz="1800" dirty="0" err="1">
                <a:latin typeface="sans-serif"/>
              </a:rPr>
              <a:t>заднім</a:t>
            </a:r>
            <a:r>
              <a:rPr lang="ru-RU" sz="1800" dirty="0">
                <a:latin typeface="sans-serif"/>
              </a:rPr>
              <a:t> числом </a:t>
            </a:r>
            <a:r>
              <a:rPr lang="ru-RU" sz="1800" dirty="0" err="1">
                <a:latin typeface="sans-serif"/>
              </a:rPr>
              <a:t>одночасно</a:t>
            </a:r>
            <a:r>
              <a:rPr lang="ru-RU" sz="1800" dirty="0">
                <a:latin typeface="sans-serif"/>
              </a:rPr>
              <a:t> з </a:t>
            </a:r>
            <a:r>
              <a:rPr lang="ru-RU" sz="1800" dirty="0" err="1">
                <a:latin typeface="sans-serif"/>
              </a:rPr>
              <a:t>Нільсом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smtClean="0">
                <a:latin typeface="sans-serif"/>
              </a:rPr>
              <a:t>Бором </a:t>
            </a:r>
            <a:r>
              <a:rPr lang="ru-RU" sz="1800" dirty="0" err="1" smtClean="0">
                <a:latin typeface="sans-serif"/>
              </a:rPr>
              <a:t>восени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>
                <a:latin typeface="sans-serif"/>
              </a:rPr>
              <a:t>1922 р.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Sasha\Desktop\Фотки\220px-Albert_Einstein_vio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64904"/>
            <a:ext cx="2808312" cy="39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sha\Desktop\Фотки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0318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sans-serif"/>
              </a:rPr>
              <a:t>Ейнштейн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також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закордонним</a:t>
            </a:r>
            <a:r>
              <a:rPr lang="ru-RU" sz="1800" dirty="0">
                <a:latin typeface="sans-serif"/>
              </a:rPr>
              <a:t> членом </a:t>
            </a:r>
            <a:r>
              <a:rPr lang="ru-RU" sz="1800" dirty="0" err="1">
                <a:latin typeface="sans-serif"/>
              </a:rPr>
              <a:t>Наукового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товариства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імені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Шевченка</a:t>
            </a:r>
            <a:r>
              <a:rPr lang="ru-RU" sz="1800" dirty="0" smtClean="0">
                <a:latin typeface="sans-serif"/>
              </a:rPr>
              <a:t>,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документи</a:t>
            </a:r>
            <a:r>
              <a:rPr lang="ru-RU" sz="1800" dirty="0">
                <a:latin typeface="sans-serif"/>
              </a:rPr>
              <a:t> про </a:t>
            </a:r>
            <a:r>
              <a:rPr lang="ru-RU" sz="1800" dirty="0" err="1">
                <a:latin typeface="sans-serif"/>
              </a:rPr>
              <a:t>його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обрання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підписав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Кирило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Студинський</a:t>
            </a:r>
            <a:r>
              <a:rPr lang="ru-RU" sz="1800" dirty="0" smtClean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sans-serif"/>
              </a:rPr>
              <a:t>Посмертно 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нагороджений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цілим</a:t>
            </a:r>
            <a:r>
              <a:rPr lang="ru-RU" sz="1800" dirty="0">
                <a:latin typeface="sans-serif"/>
              </a:rPr>
              <a:t> рядом </a:t>
            </a:r>
            <a:r>
              <a:rPr lang="ru-RU" sz="1800" dirty="0" err="1">
                <a:latin typeface="sans-serif"/>
              </a:rPr>
              <a:t>відзнак</a:t>
            </a:r>
            <a:r>
              <a:rPr lang="ru-RU" sz="1800" dirty="0">
                <a:latin typeface="sans-serif"/>
              </a:rPr>
              <a:t>: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-У</a:t>
            </a:r>
            <a:r>
              <a:rPr lang="ru-RU" sz="1800" dirty="0">
                <a:latin typeface="sans-serif"/>
              </a:rPr>
              <a:t> 1992 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названий № 10 в </a:t>
            </a:r>
            <a:r>
              <a:rPr lang="ru-RU" sz="1800" dirty="0" err="1">
                <a:latin typeface="sans-serif"/>
              </a:rPr>
              <a:t>підготовленому</a:t>
            </a:r>
            <a:r>
              <a:rPr lang="ru-RU" sz="1800" dirty="0">
                <a:latin typeface="sans-serif"/>
              </a:rPr>
              <a:t> Майклом </a:t>
            </a:r>
            <a:r>
              <a:rPr lang="ru-RU" sz="1800" dirty="0" err="1">
                <a:latin typeface="sans-serif"/>
              </a:rPr>
              <a:t>Хартом</a:t>
            </a:r>
            <a:r>
              <a:rPr lang="ru-RU" sz="1800" dirty="0">
                <a:latin typeface="sans-serif"/>
              </a:rPr>
              <a:t> списку </a:t>
            </a:r>
            <a:r>
              <a:rPr lang="ru-RU" sz="1800" dirty="0" err="1">
                <a:latin typeface="sans-serif"/>
              </a:rPr>
              <a:t>найвпливовіших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осіб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історії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-У</a:t>
            </a:r>
            <a:r>
              <a:rPr lang="ru-RU" sz="1800" dirty="0">
                <a:latin typeface="sans-serif"/>
              </a:rPr>
              <a:t> 1999 журнал «Тайм» назвав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«</a:t>
            </a:r>
            <a:r>
              <a:rPr lang="ru-RU" sz="1800" dirty="0" err="1">
                <a:latin typeface="sans-serif"/>
              </a:rPr>
              <a:t>Особистістю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століття</a:t>
            </a:r>
            <a:r>
              <a:rPr lang="ru-RU" sz="1800" dirty="0">
                <a:latin typeface="sans-serif"/>
              </a:rPr>
              <a:t>».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sans-serif"/>
              </a:rPr>
              <a:t>-</a:t>
            </a:r>
            <a:r>
              <a:rPr lang="ru-RU" sz="1800" dirty="0" smtClean="0">
                <a:latin typeface="sans-serif"/>
              </a:rPr>
              <a:t>У </a:t>
            </a:r>
            <a:r>
              <a:rPr lang="ru-RU" sz="1800" dirty="0">
                <a:latin typeface="sans-serif"/>
              </a:rPr>
              <a:t>1999 </a:t>
            </a:r>
            <a:r>
              <a:rPr lang="en-US" sz="1800" dirty="0">
                <a:latin typeface="sans-serif"/>
              </a:rPr>
              <a:t>Gallup Poll </a:t>
            </a:r>
            <a:r>
              <a:rPr lang="ru-RU" sz="1800" dirty="0" err="1">
                <a:latin typeface="sans-serif"/>
              </a:rPr>
              <a:t>навів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</a:t>
            </a:r>
            <a:r>
              <a:rPr lang="ru-RU" sz="1800" dirty="0">
                <a:latin typeface="sans-serif"/>
              </a:rPr>
              <a:t> № 4 в списку </a:t>
            </a:r>
            <a:r>
              <a:rPr lang="ru-RU" sz="1800" dirty="0" err="1">
                <a:latin typeface="sans-serif"/>
              </a:rPr>
              <a:t>найшанованіших</a:t>
            </a:r>
            <a:r>
              <a:rPr lang="ru-RU" sz="1800" dirty="0">
                <a:latin typeface="sans-serif"/>
              </a:rPr>
              <a:t> у </a:t>
            </a:r>
            <a:r>
              <a:rPr lang="en-US" sz="1800" dirty="0">
                <a:latin typeface="sans-serif"/>
              </a:rPr>
              <a:t>XX </a:t>
            </a:r>
            <a:r>
              <a:rPr lang="ru-RU" sz="1800" dirty="0" err="1" smtClean="0">
                <a:latin typeface="sans-serif"/>
              </a:rPr>
              <a:t>столітті</a:t>
            </a:r>
            <a:r>
              <a:rPr lang="ru-RU" sz="1800" dirty="0">
                <a:latin typeface="sans-serif"/>
              </a:rPr>
              <a:t> людей.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-2005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рік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оголошений</a:t>
            </a:r>
            <a:r>
              <a:rPr lang="ru-RU" sz="1800" dirty="0">
                <a:latin typeface="sans-serif"/>
              </a:rPr>
              <a:t> ЮНЕСКО роком </a:t>
            </a:r>
            <a:r>
              <a:rPr lang="ru-RU" sz="1800" dirty="0" err="1">
                <a:latin typeface="sans-serif"/>
              </a:rPr>
              <a:t>фізики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нагоди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століття</a:t>
            </a:r>
            <a:r>
              <a:rPr lang="ru-RU" sz="1800" dirty="0">
                <a:latin typeface="sans-serif"/>
              </a:rPr>
              <a:t> «року чудес»,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увінчався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відкриттям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спеціальної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Ейнштейном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Sasha\Desktop\Фотки\98a209be98f22d5b2f7eb450f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344"/>
            <a:ext cx="3350767" cy="327034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sha\Desktop\Фотки\einsh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48" y="3155330"/>
            <a:ext cx="2417411" cy="33843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sans-serif"/>
              </a:rPr>
              <a:t>На </a:t>
            </a:r>
            <a:r>
              <a:rPr lang="ru-RU" sz="1200" b="1" dirty="0">
                <a:solidFill>
                  <a:schemeClr val="bg1"/>
                </a:solidFill>
                <a:latin typeface="sans-serif"/>
              </a:rPr>
              <a:t>честь </a:t>
            </a:r>
            <a:r>
              <a:rPr lang="ru-RU" sz="1200" b="1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200" b="1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ans-serif"/>
              </a:rPr>
              <a:t>названі</a:t>
            </a:r>
            <a:r>
              <a:rPr lang="ru-RU" sz="1200" b="1" dirty="0">
                <a:solidFill>
                  <a:schemeClr val="bg1"/>
                </a:solidFill>
                <a:latin typeface="sans-serif"/>
              </a:rPr>
              <a:t>: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—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одиниця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енергії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вживана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фотохімії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Хімічний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елемент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ейнштейній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(№ 99 в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періодичної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системи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елементів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Менделєєва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Астероїд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2001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>
                <a:solidFill>
                  <a:schemeClr val="bg1"/>
                </a:solidFill>
                <a:latin typeface="sans-serif"/>
              </a:rPr>
              <a:t>Кратер на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Місяці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>
                <a:solidFill>
                  <a:schemeClr val="bg1"/>
                </a:solidFill>
                <a:latin typeface="sans-serif"/>
              </a:rPr>
              <a:t>Квазар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Хрест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u="sng" dirty="0" err="1">
                <a:solidFill>
                  <a:schemeClr val="bg1"/>
                </a:solidFill>
              </a:rPr>
              <a:t>Міжнародна</a:t>
            </a:r>
            <a:r>
              <a:rPr lang="ru-RU" sz="1400" u="sng" dirty="0">
                <a:solidFill>
                  <a:schemeClr val="bg1"/>
                </a:solidFill>
              </a:rPr>
              <a:t> Золота медаль ЮНЕСКО </a:t>
            </a:r>
            <a:r>
              <a:rPr lang="ru-RU" sz="1400" u="sng" dirty="0" err="1">
                <a:solidFill>
                  <a:schemeClr val="bg1"/>
                </a:solidFill>
              </a:rPr>
              <a:t>імені</a:t>
            </a:r>
            <a:r>
              <a:rPr lang="ru-RU" sz="1400" u="sng" dirty="0">
                <a:solidFill>
                  <a:schemeClr val="bg1"/>
                </a:solidFill>
              </a:rPr>
              <a:t> Альберта </a:t>
            </a:r>
            <a:r>
              <a:rPr lang="ru-RU" sz="1400" u="sng" dirty="0" err="1" smtClean="0">
                <a:solidFill>
                  <a:schemeClr val="bg1"/>
                </a:solidFill>
              </a:rPr>
              <a:t>Ейнштейна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u="sng" dirty="0">
                <a:solidFill>
                  <a:schemeClr val="bg1"/>
                </a:solidFill>
              </a:rPr>
              <a:t>Медаль Альберта </a:t>
            </a:r>
            <a:r>
              <a:rPr lang="ru-RU" sz="1400" u="sng" dirty="0" err="1" smtClean="0">
                <a:solidFill>
                  <a:schemeClr val="bg1"/>
                </a:solidFill>
              </a:rPr>
              <a:t>Ейнштейна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Премія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Альберта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присуджується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Світовою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Культурною </a:t>
            </a:r>
            <a:r>
              <a:rPr lang="ru-RU" sz="1400" dirty="0" smtClean="0">
                <a:solidFill>
                  <a:schemeClr val="bg1"/>
                </a:solidFill>
                <a:latin typeface="sans-serif"/>
              </a:rPr>
              <a:t>Радою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Коледж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медицини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ім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. Альберта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при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університеті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Йешива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>
                <a:solidFill>
                  <a:schemeClr val="bg1"/>
                </a:solidFill>
                <a:latin typeface="sans-serif"/>
              </a:rPr>
              <a:t>Центр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медицини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ім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. Альберта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в 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Філадельфії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Будинок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-музей Альберта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Крамгассі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 Берн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Супутник-обсерваторія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«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численні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вулиці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багатьох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міст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світу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  <a:latin typeface="sans-serif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кільця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ans-serif"/>
              </a:rPr>
              <a:t>Ейнштейна</a:t>
            </a:r>
            <a:r>
              <a:rPr lang="ru-RU" sz="1400" dirty="0">
                <a:solidFill>
                  <a:schemeClr val="bg1"/>
                </a:solidFill>
                <a:latin typeface="sans-serif"/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C:\Users\Sasha\Desktop\Фотки\100642_albert-enshtejn_2560x1600_(www.i-prikol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46" y="3717032"/>
            <a:ext cx="612068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иф - Альберт Эйнштейн - Блестяшки - Гиф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232248" cy="26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4mules.nl/Images/pinut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13" y="769381"/>
            <a:ext cx="2015314" cy="25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latin typeface="sans-serif"/>
              </a:rPr>
              <a:t> </a:t>
            </a:r>
            <a:r>
              <a:rPr lang="ru-RU" sz="1800" dirty="0"/>
              <a:t> </a:t>
            </a:r>
            <a:endParaRPr lang="vi-VN" sz="1800" dirty="0"/>
          </a:p>
          <a:p>
            <a:pPr marL="0" indent="0">
              <a:buNone/>
            </a:pPr>
            <a:endParaRPr lang="ru-RU" sz="2000" dirty="0" smtClean="0">
              <a:latin typeface="sans-serif"/>
            </a:endParaRPr>
          </a:p>
          <a:p>
            <a:pPr marL="0" indent="0">
              <a:buNone/>
            </a:pPr>
            <a:endParaRPr lang="ru-RU" sz="2000" dirty="0">
              <a:latin typeface="sans-serif"/>
            </a:endParaRPr>
          </a:p>
          <a:p>
            <a:pPr marL="0" indent="0">
              <a:buNone/>
            </a:pPr>
            <a:endParaRPr lang="ru-RU" sz="2000" dirty="0" smtClean="0">
              <a:latin typeface="sans-serif"/>
            </a:endParaRPr>
          </a:p>
          <a:p>
            <a:pPr marL="0" indent="0">
              <a:buNone/>
            </a:pPr>
            <a:endParaRPr lang="ru-RU" sz="2000" dirty="0">
              <a:latin typeface="sans-serif"/>
            </a:endParaRPr>
          </a:p>
          <a:p>
            <a:pPr marL="0" indent="0">
              <a:buNone/>
            </a:pPr>
            <a:endParaRPr lang="ru-RU" sz="2000" dirty="0" smtClean="0">
              <a:latin typeface="sans-serif"/>
            </a:endParaRPr>
          </a:p>
          <a:p>
            <a:pPr marL="0" indent="0">
              <a:buNone/>
            </a:pPr>
            <a:r>
              <a:rPr lang="ru-RU" sz="2000" dirty="0" smtClean="0">
                <a:latin typeface="sans-serif"/>
              </a:rPr>
              <a:t>Альберт </a:t>
            </a:r>
            <a:r>
              <a:rPr lang="ru-RU" sz="2000" dirty="0" err="1">
                <a:latin typeface="sans-serif"/>
              </a:rPr>
              <a:t>Ейнштейн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народився</a:t>
            </a:r>
            <a:r>
              <a:rPr lang="ru-RU" sz="2000" dirty="0">
                <a:latin typeface="sans-serif"/>
              </a:rPr>
              <a:t> 14 </a:t>
            </a:r>
            <a:r>
              <a:rPr lang="ru-RU" sz="2000" dirty="0" err="1" smtClean="0">
                <a:latin typeface="sans-serif"/>
              </a:rPr>
              <a:t>березня</a:t>
            </a:r>
            <a:endParaRPr lang="ru-RU" sz="2000" dirty="0" smtClean="0">
              <a:latin typeface="sans-serif"/>
            </a:endParaRPr>
          </a:p>
          <a:p>
            <a:pPr marL="0" indent="0">
              <a:buNone/>
            </a:pPr>
            <a:r>
              <a:rPr lang="ru-RU" sz="2000" dirty="0">
                <a:latin typeface="sans-serif"/>
              </a:rPr>
              <a:t> 1879 </a:t>
            </a:r>
            <a:r>
              <a:rPr lang="ru-RU" sz="2000" dirty="0" smtClean="0">
                <a:latin typeface="sans-serif"/>
              </a:rPr>
              <a:t>року</a:t>
            </a:r>
          </a:p>
          <a:p>
            <a:pPr marL="0" indent="0">
              <a:buNone/>
            </a:pPr>
            <a:r>
              <a:rPr lang="ru-RU" sz="2000" dirty="0" smtClean="0">
                <a:latin typeface="sans-serif"/>
              </a:rPr>
              <a:t>в</a:t>
            </a:r>
            <a:r>
              <a:rPr lang="ru-RU" sz="2000" dirty="0">
                <a:latin typeface="sans-serif"/>
              </a:rPr>
              <a:t> </a:t>
            </a:r>
            <a:r>
              <a:rPr lang="ru-RU" sz="2000" dirty="0" err="1" smtClean="0">
                <a:latin typeface="sans-serif"/>
              </a:rPr>
              <a:t>німецькому</a:t>
            </a:r>
            <a:r>
              <a:rPr lang="ru-RU" sz="2000" dirty="0" smtClean="0">
                <a:latin typeface="sans-serif"/>
              </a:rPr>
              <a:t> </a:t>
            </a:r>
            <a:r>
              <a:rPr lang="ru-RU" sz="2000" dirty="0" err="1" smtClean="0">
                <a:latin typeface="sans-serif"/>
              </a:rPr>
              <a:t>місті</a:t>
            </a:r>
            <a:r>
              <a:rPr lang="ru-RU" sz="2000" dirty="0">
                <a:latin typeface="sans-serif"/>
              </a:rPr>
              <a:t> Ульм в </a:t>
            </a:r>
            <a:r>
              <a:rPr lang="ru-RU" sz="2000" dirty="0" err="1">
                <a:latin typeface="sans-serif"/>
              </a:rPr>
              <a:t>єврейській</a:t>
            </a:r>
            <a:r>
              <a:rPr lang="ru-RU" sz="2000" dirty="0">
                <a:latin typeface="sans-serif"/>
              </a:rPr>
              <a:t> </a:t>
            </a:r>
            <a:r>
              <a:rPr lang="ru-RU" sz="2000" dirty="0" err="1">
                <a:latin typeface="sans-serif"/>
              </a:rPr>
              <a:t>родині</a:t>
            </a:r>
            <a:r>
              <a:rPr lang="ru-RU" sz="2000" dirty="0">
                <a:latin typeface="sans-serif"/>
              </a:rPr>
              <a:t>. </a:t>
            </a:r>
            <a:endParaRPr lang="ru-RU" sz="2000" dirty="0" smtClean="0">
              <a:latin typeface="sans-serif"/>
            </a:endParaRPr>
          </a:p>
          <a:p>
            <a:pPr marL="0" indent="0">
              <a:buNone/>
            </a:pPr>
            <a:r>
              <a:rPr lang="ru-RU" sz="2000" dirty="0" smtClean="0">
                <a:latin typeface="sans-serif"/>
              </a:rPr>
              <a:t>Мешкав </a:t>
            </a:r>
            <a:r>
              <a:rPr lang="ru-RU" sz="2000" dirty="0">
                <a:latin typeface="sans-serif"/>
              </a:rPr>
              <a:t>у </a:t>
            </a:r>
            <a:r>
              <a:rPr lang="ru-RU" sz="2000" dirty="0" err="1" smtClean="0">
                <a:latin typeface="sans-serif"/>
              </a:rPr>
              <a:t>Швейцарії</a:t>
            </a:r>
            <a:r>
              <a:rPr lang="ru-RU" sz="2000" dirty="0" smtClean="0">
                <a:latin typeface="sans-serif"/>
              </a:rPr>
              <a:t> ,</a:t>
            </a:r>
            <a:r>
              <a:rPr lang="ru-RU" sz="2000" dirty="0" err="1" smtClean="0">
                <a:latin typeface="sans-serif"/>
              </a:rPr>
              <a:t>Німеччині</a:t>
            </a:r>
            <a:r>
              <a:rPr lang="ru-RU" sz="2000" dirty="0" smtClean="0">
                <a:latin typeface="sans-serif"/>
              </a:rPr>
              <a:t> і</a:t>
            </a:r>
            <a:r>
              <a:rPr lang="ru-RU" sz="2000" dirty="0">
                <a:latin typeface="sans-serif"/>
              </a:rPr>
              <a:t> США </a:t>
            </a:r>
            <a:r>
              <a:rPr lang="ru-RU" sz="18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 </a:t>
            </a:r>
            <a:endParaRPr lang="uk-UA" sz="1800" dirty="0" smtClean="0"/>
          </a:p>
        </p:txBody>
      </p:sp>
      <p:pic>
        <p:nvPicPr>
          <p:cNvPr id="2050" name="Picture 2" descr="C:\Users\Sasha\Desktop\Фотки\1539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456384" cy="25922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Фотки\albert-e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35" y="3573016"/>
            <a:ext cx="3810000" cy="25922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27" y="87802"/>
            <a:ext cx="3672408" cy="24100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Арчик\Desktop\Новая папка (2)\300px-Ulm_Donauschwabenuf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5651"/>
            <a:ext cx="2592288" cy="20133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2" descr="C:\Users\Арчик\Desktop\Новая папка (2)\40px-Flag_map_of_Germany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081"/>
            <a:ext cx="1368152" cy="18470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782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Будучи </a:t>
            </a:r>
            <a:r>
              <a:rPr lang="ru-RU" sz="1600" dirty="0" err="1">
                <a:latin typeface="sans-serif"/>
              </a:rPr>
              <a:t>дитям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нерелігійних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батьків</a:t>
            </a:r>
            <a:r>
              <a:rPr lang="ru-RU" sz="1600" dirty="0">
                <a:latin typeface="sans-serif"/>
              </a:rPr>
              <a:t>,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відвідував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католицьку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початкову</a:t>
            </a:r>
            <a:r>
              <a:rPr lang="ru-RU" sz="1600" dirty="0">
                <a:latin typeface="sans-serif"/>
              </a:rPr>
              <a:t> школу в </a:t>
            </a:r>
            <a:r>
              <a:rPr lang="ru-RU" sz="1600" dirty="0" err="1">
                <a:latin typeface="sans-serif"/>
              </a:rPr>
              <a:t>Мюнхені</a:t>
            </a:r>
            <a:r>
              <a:rPr lang="ru-RU" sz="1600" dirty="0">
                <a:latin typeface="sans-serif"/>
              </a:rPr>
              <a:t> і до 12-ти </a:t>
            </a:r>
            <a:r>
              <a:rPr lang="ru-RU" sz="1600" dirty="0" err="1">
                <a:latin typeface="sans-serif"/>
              </a:rPr>
              <a:t>років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досить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глибоко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віруючим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підлітком</a:t>
            </a:r>
            <a:r>
              <a:rPr lang="ru-RU" sz="16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Хлопчик </a:t>
            </a:r>
            <a:r>
              <a:rPr lang="ru-RU" sz="1600" dirty="0" err="1">
                <a:latin typeface="sans-serif"/>
              </a:rPr>
              <a:t>зростав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замкнутим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нетовариським</a:t>
            </a:r>
            <a:r>
              <a:rPr lang="ru-RU" sz="1600" dirty="0">
                <a:latin typeface="sans-serif"/>
              </a:rPr>
              <a:t> і не </a:t>
            </a:r>
            <a:r>
              <a:rPr lang="ru-RU" sz="1600" dirty="0" err="1">
                <a:latin typeface="sans-serif"/>
              </a:rPr>
              <a:t>демонстрував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яких-небудь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значних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успіхів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школі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Поширеною</a:t>
            </a:r>
            <a:r>
              <a:rPr lang="ru-RU" sz="1600" dirty="0">
                <a:latin typeface="sans-serif"/>
              </a:rPr>
              <a:t> є думка,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дитинстві</a:t>
            </a:r>
            <a:r>
              <a:rPr lang="ru-RU" sz="1600" dirty="0">
                <a:latin typeface="sans-serif"/>
              </a:rPr>
              <a:t>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не </a:t>
            </a:r>
            <a:r>
              <a:rPr lang="ru-RU" sz="1600" dirty="0" err="1">
                <a:latin typeface="sans-serif"/>
              </a:rPr>
              <a:t>здібний</a:t>
            </a:r>
            <a:r>
              <a:rPr lang="ru-RU" sz="1600" dirty="0">
                <a:latin typeface="sans-serif"/>
              </a:rPr>
              <a:t> до </a:t>
            </a:r>
            <a:r>
              <a:rPr lang="ru-RU" sz="1600" dirty="0" err="1">
                <a:latin typeface="sans-serif"/>
              </a:rPr>
              <a:t>навчання</a:t>
            </a:r>
            <a:r>
              <a:rPr lang="ru-RU" sz="1600" dirty="0">
                <a:latin typeface="sans-serif"/>
              </a:rPr>
              <a:t>. Як </a:t>
            </a:r>
            <a:r>
              <a:rPr lang="ru-RU" sz="1600" dirty="0" err="1">
                <a:latin typeface="sans-serif"/>
              </a:rPr>
              <a:t>докази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наводяться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низькі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показники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які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демонстрував</a:t>
            </a:r>
            <a:r>
              <a:rPr lang="ru-RU" sz="1600" dirty="0">
                <a:latin typeface="sans-serif"/>
              </a:rPr>
              <a:t> у </a:t>
            </a:r>
            <a:r>
              <a:rPr lang="ru-RU" sz="1600" dirty="0" err="1">
                <a:latin typeface="sans-serif"/>
              </a:rPr>
              <a:t>школі</a:t>
            </a:r>
            <a:r>
              <a:rPr lang="ru-RU" sz="1600" dirty="0">
                <a:latin typeface="sans-serif"/>
              </a:rPr>
              <a:t>, а </a:t>
            </a:r>
            <a:r>
              <a:rPr lang="ru-RU" sz="1600" dirty="0" err="1">
                <a:latin typeface="sans-serif"/>
              </a:rPr>
              <a:t>також</a:t>
            </a:r>
            <a:r>
              <a:rPr lang="ru-RU" sz="1600" dirty="0">
                <a:latin typeface="sans-serif"/>
              </a:rPr>
              <a:t> той факт,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майбутній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геній</a:t>
            </a:r>
            <a:r>
              <a:rPr lang="ru-RU" sz="1600" dirty="0">
                <a:latin typeface="sans-serif"/>
              </a:rPr>
              <a:t> вельми </a:t>
            </a:r>
            <a:r>
              <a:rPr lang="ru-RU" sz="1600" dirty="0" err="1">
                <a:latin typeface="sans-serif"/>
              </a:rPr>
              <a:t>пізно</a:t>
            </a:r>
            <a:r>
              <a:rPr lang="ru-RU" sz="1600" dirty="0">
                <a:latin typeface="sans-serif"/>
              </a:rPr>
              <a:t> почав </a:t>
            </a:r>
            <a:r>
              <a:rPr lang="ru-RU" sz="1600" dirty="0" err="1">
                <a:latin typeface="sans-serif"/>
              </a:rPr>
              <a:t>ходити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 smtClean="0">
                <a:latin typeface="sans-serif"/>
              </a:rPr>
              <a:t>говорити</a:t>
            </a:r>
            <a:endParaRPr lang="ru-RU" sz="1600" dirty="0">
              <a:latin typeface="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 </a:t>
            </a:r>
          </a:p>
          <a:p>
            <a:pPr marL="0" indent="0">
              <a:buNone/>
            </a:pPr>
            <a:r>
              <a:rPr lang="ru-RU" sz="1600" dirty="0" err="1" smtClean="0">
                <a:latin typeface="sans-serif"/>
              </a:rPr>
              <a:t>Дійсно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вчителі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критикували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за </a:t>
            </a:r>
            <a:r>
              <a:rPr lang="ru-RU" sz="1600" dirty="0" err="1">
                <a:latin typeface="sans-serif"/>
              </a:rPr>
              <a:t>повільність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погану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успішність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проте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пояснення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низької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успішності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труднощам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навчанні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слід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шукати</a:t>
            </a:r>
            <a:r>
              <a:rPr lang="ru-RU" sz="1600" dirty="0">
                <a:latin typeface="sans-serif"/>
              </a:rPr>
              <a:t> не в </a:t>
            </a:r>
            <a:r>
              <a:rPr lang="ru-RU" sz="1600" dirty="0" err="1">
                <a:latin typeface="sans-serif"/>
              </a:rPr>
              <a:t>лінощі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або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поганих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здібностях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учня</a:t>
            </a:r>
            <a:r>
              <a:rPr lang="ru-RU" sz="1600" dirty="0">
                <a:latin typeface="sans-serif"/>
              </a:rPr>
              <a:t>, а в </a:t>
            </a:r>
            <a:r>
              <a:rPr lang="ru-RU" sz="1600" dirty="0" err="1">
                <a:latin typeface="sans-serif"/>
              </a:rPr>
              <a:t>елементарній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скромності</a:t>
            </a:r>
            <a:endParaRPr lang="ru-RU" dirty="0"/>
          </a:p>
        </p:txBody>
      </p:sp>
      <p:pic>
        <p:nvPicPr>
          <p:cNvPr id="3074" name="Picture 2" descr="C:\Users\Sasha\Desktop\Albert_Einstein_as_a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" y="3140968"/>
            <a:ext cx="3244623" cy="336374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11806887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808312" cy="313537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700" dirty="0" smtClean="0">
                <a:latin typeface="sans-serif"/>
              </a:rPr>
              <a:t>У</a:t>
            </a:r>
            <a:r>
              <a:rPr lang="ru-RU" sz="1700" dirty="0">
                <a:latin typeface="sans-serif"/>
              </a:rPr>
              <a:t> </a:t>
            </a:r>
            <a:r>
              <a:rPr lang="ru-RU" sz="1700" dirty="0" err="1">
                <a:latin typeface="sans-serif"/>
              </a:rPr>
              <a:t>Аарау</a:t>
            </a:r>
            <a:r>
              <a:rPr lang="ru-RU" sz="1700" dirty="0">
                <a:latin typeface="sans-serif"/>
              </a:rPr>
              <a:t> Альберт </a:t>
            </a:r>
            <a:r>
              <a:rPr lang="ru-RU" sz="1700" dirty="0" err="1">
                <a:latin typeface="sans-serif"/>
              </a:rPr>
              <a:t>Ейнштейн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присвячував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свій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вільний</a:t>
            </a:r>
            <a:r>
              <a:rPr lang="ru-RU" sz="1700" dirty="0">
                <a:latin typeface="sans-serif"/>
              </a:rPr>
              <a:t> час </a:t>
            </a:r>
            <a:r>
              <a:rPr lang="ru-RU" sz="1700" dirty="0" err="1">
                <a:latin typeface="sans-serif"/>
              </a:rPr>
              <a:t>вивченню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електромагнітної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теорії</a:t>
            </a:r>
            <a:r>
              <a:rPr lang="ru-RU" sz="1700" dirty="0">
                <a:latin typeface="sans-serif"/>
              </a:rPr>
              <a:t> </a:t>
            </a:r>
            <a:r>
              <a:rPr lang="ru-RU" sz="1700" dirty="0" err="1" smtClean="0">
                <a:latin typeface="sans-serif"/>
              </a:rPr>
              <a:t>Максвелпа,а</a:t>
            </a:r>
            <a:r>
              <a:rPr lang="ru-RU" sz="1700" dirty="0" smtClean="0">
                <a:latin typeface="sans-serif"/>
              </a:rPr>
              <a:t> </a:t>
            </a:r>
            <a:r>
              <a:rPr lang="ru-RU" sz="1700" dirty="0">
                <a:latin typeface="sans-serif"/>
              </a:rPr>
              <a:t>в </a:t>
            </a:r>
            <a:r>
              <a:rPr lang="ru-RU" sz="1700" dirty="0" err="1">
                <a:latin typeface="sans-serif"/>
              </a:rPr>
              <a:t>жовтні</a:t>
            </a:r>
            <a:r>
              <a:rPr lang="ru-RU" sz="1700" dirty="0">
                <a:latin typeface="sans-serif"/>
              </a:rPr>
              <a:t> 1896 року </a:t>
            </a:r>
            <a:r>
              <a:rPr lang="ru-RU" sz="1700" dirty="0" err="1">
                <a:latin typeface="sans-serif"/>
              </a:rPr>
              <a:t>був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прийнятий</a:t>
            </a:r>
            <a:r>
              <a:rPr lang="ru-RU" sz="1700" dirty="0">
                <a:latin typeface="sans-serif"/>
              </a:rPr>
              <a:t> у </a:t>
            </a:r>
            <a:r>
              <a:rPr lang="ru-RU" sz="1700" dirty="0" err="1">
                <a:latin typeface="sans-serif"/>
              </a:rPr>
              <a:t>Вище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технічне</a:t>
            </a:r>
            <a:r>
              <a:rPr lang="ru-RU" sz="1700" dirty="0">
                <a:latin typeface="sans-serif"/>
              </a:rPr>
              <a:t> училище (так званий </a:t>
            </a:r>
            <a:r>
              <a:rPr lang="ru-RU" sz="1700" dirty="0" err="1">
                <a:latin typeface="sans-serif"/>
              </a:rPr>
              <a:t>Політехнікум</a:t>
            </a:r>
            <a:r>
              <a:rPr lang="ru-RU" sz="1700" dirty="0" smtClean="0">
                <a:latin typeface="sans-serif"/>
              </a:rPr>
              <a:t>; </a:t>
            </a:r>
          </a:p>
          <a:p>
            <a:pPr marL="0" indent="0">
              <a:buNone/>
            </a:pPr>
            <a:r>
              <a:rPr lang="ru-RU" sz="1700" dirty="0" smtClean="0">
                <a:latin typeface="sans-serif"/>
              </a:rPr>
              <a:t>Тут </a:t>
            </a:r>
            <a:r>
              <a:rPr lang="ru-RU" sz="1700" dirty="0" err="1">
                <a:latin typeface="sans-serif"/>
              </a:rPr>
              <a:t>він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познайомився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зі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своєю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майбутньою</a:t>
            </a:r>
            <a:r>
              <a:rPr lang="ru-RU" sz="1700" dirty="0">
                <a:latin typeface="sans-serif"/>
              </a:rPr>
              <a:t> дружиною, </a:t>
            </a:r>
            <a:r>
              <a:rPr lang="ru-RU" sz="1700" dirty="0" err="1">
                <a:latin typeface="sans-serif"/>
              </a:rPr>
              <a:t>сербською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студенткою</a:t>
            </a:r>
            <a:r>
              <a:rPr lang="ru-RU" sz="1700" dirty="0">
                <a:latin typeface="sans-serif"/>
              </a:rPr>
              <a:t> факультету </a:t>
            </a:r>
            <a:r>
              <a:rPr lang="ru-RU" sz="1700" dirty="0" err="1">
                <a:latin typeface="sans-serif"/>
              </a:rPr>
              <a:t>медицини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Мільовою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Маріч</a:t>
            </a:r>
            <a:r>
              <a:rPr lang="ru-RU" sz="17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atin typeface="sans-serif"/>
              </a:rPr>
              <a:t> У </a:t>
            </a:r>
            <a:r>
              <a:rPr lang="ru-RU" sz="1700" dirty="0" err="1">
                <a:latin typeface="sans-serif"/>
              </a:rPr>
              <a:t>цьому</a:t>
            </a:r>
            <a:r>
              <a:rPr lang="ru-RU" sz="1700" dirty="0">
                <a:latin typeface="sans-serif"/>
              </a:rPr>
              <a:t> ж </a:t>
            </a:r>
            <a:r>
              <a:rPr lang="ru-RU" sz="1700" dirty="0" err="1">
                <a:latin typeface="sans-serif"/>
              </a:rPr>
              <a:t>році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Ейнштейн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відмовився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від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свого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громадянства</a:t>
            </a:r>
            <a:r>
              <a:rPr lang="ru-RU" sz="1700" dirty="0">
                <a:latin typeface="sans-serif"/>
              </a:rPr>
              <a:t> і став апатридом. </a:t>
            </a:r>
            <a:r>
              <a:rPr lang="ru-RU" sz="1700" dirty="0" err="1">
                <a:latin typeface="sans-serif"/>
              </a:rPr>
              <a:t>Щоб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отримати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швейцарське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громадянство</a:t>
            </a:r>
            <a:r>
              <a:rPr lang="ru-RU" sz="1700" dirty="0">
                <a:latin typeface="sans-serif"/>
              </a:rPr>
              <a:t>, </a:t>
            </a:r>
            <a:r>
              <a:rPr lang="ru-RU" sz="1700" dirty="0" err="1">
                <a:latin typeface="sans-serif"/>
              </a:rPr>
              <a:t>йому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потрібно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було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сплатити</a:t>
            </a:r>
            <a:r>
              <a:rPr lang="ru-RU" sz="1700" dirty="0">
                <a:latin typeface="sans-serif"/>
              </a:rPr>
              <a:t> 1000 </a:t>
            </a:r>
            <a:r>
              <a:rPr lang="ru-RU" sz="1700" dirty="0" err="1">
                <a:latin typeface="sans-serif"/>
              </a:rPr>
              <a:t>швейцарських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франків</a:t>
            </a:r>
            <a:r>
              <a:rPr lang="ru-RU" sz="1700" dirty="0">
                <a:latin typeface="sans-serif"/>
              </a:rPr>
              <a:t>, </a:t>
            </a:r>
            <a:r>
              <a:rPr lang="ru-RU" sz="1700" dirty="0" err="1">
                <a:latin typeface="sans-serif"/>
              </a:rPr>
              <a:t>проте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тяжке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матеріальне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положення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його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сім'ї</a:t>
            </a:r>
            <a:r>
              <a:rPr lang="ru-RU" sz="1700" dirty="0">
                <a:latin typeface="sans-serif"/>
              </a:rPr>
              <a:t> не дозволило </a:t>
            </a:r>
            <a:r>
              <a:rPr lang="ru-RU" sz="1700" dirty="0" err="1">
                <a:latin typeface="sans-serif"/>
              </a:rPr>
              <a:t>йому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зробити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це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під</a:t>
            </a:r>
            <a:r>
              <a:rPr lang="ru-RU" sz="1700" dirty="0">
                <a:latin typeface="sans-serif"/>
              </a:rPr>
              <a:t> час </a:t>
            </a:r>
            <a:r>
              <a:rPr lang="ru-RU" sz="1700" dirty="0" err="1">
                <a:latin typeface="sans-serif"/>
              </a:rPr>
              <a:t>навчання</a:t>
            </a:r>
            <a:r>
              <a:rPr lang="ru-RU" sz="1700" dirty="0">
                <a:latin typeface="sans-serif"/>
              </a:rPr>
              <a:t>.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Sasha\Desktop\Albert_Einstein_as_a_child_14Jah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7" y="2772928"/>
            <a:ext cx="3096344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льберт Эйнштейн: Фотога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4988"/>
            <a:ext cx="4104456" cy="3327937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sans-serif"/>
              </a:rPr>
              <a:t>У</a:t>
            </a:r>
            <a:r>
              <a:rPr lang="ru-RU" sz="2000" dirty="0">
                <a:latin typeface="sans-serif"/>
              </a:rPr>
              <a:t> 1901 р. </a:t>
            </a:r>
            <a:r>
              <a:rPr lang="ru-RU" sz="2000" dirty="0" err="1">
                <a:latin typeface="sans-serif"/>
              </a:rPr>
              <a:t>берлінські</a:t>
            </a:r>
            <a:r>
              <a:rPr lang="ru-RU" sz="2000" dirty="0">
                <a:latin typeface="sans-serif"/>
              </a:rPr>
              <a:t> «</a:t>
            </a:r>
            <a:r>
              <a:rPr lang="ru-RU" sz="2000" dirty="0" err="1">
                <a:latin typeface="sans-serif"/>
              </a:rPr>
              <a:t>Аннали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фізики</a:t>
            </a:r>
            <a:r>
              <a:rPr lang="ru-RU" sz="2000" dirty="0">
                <a:latin typeface="sans-serif"/>
              </a:rPr>
              <a:t>» </a:t>
            </a:r>
            <a:r>
              <a:rPr lang="ru-RU" sz="2000" dirty="0" err="1">
                <a:latin typeface="sans-serif"/>
              </a:rPr>
              <a:t>опублікували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його</a:t>
            </a:r>
            <a:r>
              <a:rPr lang="ru-RU" sz="2000" dirty="0">
                <a:latin typeface="sans-serif"/>
              </a:rPr>
              <a:t> першу </a:t>
            </a:r>
            <a:r>
              <a:rPr lang="ru-RU" sz="2000" dirty="0" err="1">
                <a:latin typeface="sans-serif"/>
              </a:rPr>
              <a:t>статтю</a:t>
            </a:r>
            <a:r>
              <a:rPr lang="ru-RU" sz="2000" dirty="0">
                <a:latin typeface="sans-serif"/>
              </a:rPr>
              <a:t> «</a:t>
            </a:r>
            <a:r>
              <a:rPr lang="ru-RU" sz="2000" dirty="0" err="1">
                <a:latin typeface="sans-serif"/>
              </a:rPr>
              <a:t>Наслідки</a:t>
            </a:r>
            <a:r>
              <a:rPr lang="ru-RU" sz="2000" dirty="0">
                <a:latin typeface="sans-serif"/>
              </a:rPr>
              <a:t> з </a:t>
            </a:r>
            <a:r>
              <a:rPr lang="ru-RU" sz="2000" dirty="0" err="1">
                <a:latin typeface="sans-serif"/>
              </a:rPr>
              <a:t>явища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капілярності</a:t>
            </a:r>
            <a:r>
              <a:rPr lang="ru-RU" sz="2000" dirty="0" smtClean="0">
                <a:latin typeface="sans-serif"/>
              </a:rPr>
              <a:t>»</a:t>
            </a:r>
            <a:r>
              <a:rPr lang="en-US" sz="2000" dirty="0" smtClean="0">
                <a:latin typeface="sans-serif"/>
              </a:rPr>
              <a:t>, </a:t>
            </a:r>
            <a:r>
              <a:rPr lang="ru-RU" sz="2000" dirty="0" err="1">
                <a:latin typeface="sans-serif"/>
              </a:rPr>
              <a:t>присвячену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аналізу</a:t>
            </a:r>
            <a:r>
              <a:rPr lang="ru-RU" sz="2000" dirty="0">
                <a:latin typeface="sans-serif"/>
              </a:rPr>
              <a:t> сил </a:t>
            </a:r>
            <a:r>
              <a:rPr lang="ru-RU" sz="2000" dirty="0" err="1">
                <a:latin typeface="sans-serif"/>
              </a:rPr>
              <a:t>притягання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між</a:t>
            </a:r>
            <a:r>
              <a:rPr lang="ru-RU" sz="2000" dirty="0">
                <a:latin typeface="sans-serif"/>
              </a:rPr>
              <a:t> атомами </a:t>
            </a:r>
            <a:r>
              <a:rPr lang="ru-RU" sz="2000" dirty="0" err="1" smtClean="0">
                <a:latin typeface="sans-serif"/>
              </a:rPr>
              <a:t>рідин</a:t>
            </a:r>
            <a:r>
              <a:rPr lang="ru-RU" sz="20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sans-serif"/>
              </a:rPr>
              <a:t>На </a:t>
            </a:r>
            <a:r>
              <a:rPr lang="ru-RU" sz="2000" dirty="0" err="1">
                <a:latin typeface="sans-serif"/>
              </a:rPr>
              <a:t>деякий</a:t>
            </a:r>
            <a:r>
              <a:rPr lang="ru-RU" sz="2000" dirty="0">
                <a:latin typeface="sans-serif"/>
              </a:rPr>
              <a:t> час </a:t>
            </a:r>
            <a:r>
              <a:rPr lang="ru-RU" sz="2000" dirty="0" err="1">
                <a:latin typeface="sans-serif"/>
              </a:rPr>
              <a:t>Ейнштейнові</a:t>
            </a:r>
            <a:r>
              <a:rPr lang="ru-RU" sz="2000" dirty="0">
                <a:latin typeface="sans-serif"/>
              </a:rPr>
              <a:t> удалось </a:t>
            </a:r>
            <a:r>
              <a:rPr lang="ru-RU" sz="2000" dirty="0" err="1">
                <a:latin typeface="sans-serif"/>
              </a:rPr>
              <a:t>влаштуватися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вчителем</a:t>
            </a:r>
            <a:r>
              <a:rPr lang="ru-RU" sz="2000" dirty="0">
                <a:latin typeface="sans-serif"/>
              </a:rPr>
              <a:t> математики і </a:t>
            </a:r>
            <a:r>
              <a:rPr lang="ru-RU" sz="2000" dirty="0" err="1">
                <a:latin typeface="sans-serif"/>
              </a:rPr>
              <a:t>фізики</a:t>
            </a:r>
            <a:r>
              <a:rPr lang="ru-RU" sz="2000" dirty="0">
                <a:latin typeface="sans-serif"/>
              </a:rPr>
              <a:t> в </a:t>
            </a:r>
            <a:r>
              <a:rPr lang="ru-RU" sz="2000" dirty="0" err="1">
                <a:latin typeface="sans-serif"/>
              </a:rPr>
              <a:t>Шафхаузені</a:t>
            </a:r>
            <a:r>
              <a:rPr lang="ru-RU" sz="2000" dirty="0">
                <a:latin typeface="sans-serif"/>
              </a:rPr>
              <a:t>, в </a:t>
            </a:r>
            <a:r>
              <a:rPr lang="ru-RU" sz="2000" dirty="0" err="1">
                <a:latin typeface="sans-serif"/>
              </a:rPr>
              <a:t>пансіонаті</a:t>
            </a:r>
            <a:r>
              <a:rPr lang="ru-RU" sz="2000" dirty="0">
                <a:latin typeface="sans-serif"/>
              </a:rPr>
              <a:t> для </a:t>
            </a:r>
            <a:r>
              <a:rPr lang="ru-RU" sz="2000" dirty="0" err="1">
                <a:latin typeface="sans-serif"/>
              </a:rPr>
              <a:t>іноземців</a:t>
            </a:r>
            <a:r>
              <a:rPr lang="ru-RU" sz="2000" dirty="0">
                <a:latin typeface="sans-serif"/>
              </a:rPr>
              <a:t>, </a:t>
            </a:r>
            <a:r>
              <a:rPr lang="ru-RU" sz="2000" dirty="0" err="1">
                <a:latin typeface="sans-serif"/>
              </a:rPr>
              <a:t>що</a:t>
            </a:r>
            <a:r>
              <a:rPr lang="ru-RU" sz="2000" dirty="0">
                <a:latin typeface="sans-serif"/>
              </a:rPr>
              <a:t> поступали у </a:t>
            </a:r>
            <a:r>
              <a:rPr lang="ru-RU" sz="2000" dirty="0" err="1">
                <a:latin typeface="sans-serif"/>
              </a:rPr>
              <a:t>вищі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навчальні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заклади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Швейцарії</a:t>
            </a:r>
            <a:r>
              <a:rPr lang="ru-RU" sz="2000" dirty="0">
                <a:latin typeface="sans-serif"/>
              </a:rPr>
              <a:t>. Один з </a:t>
            </a:r>
            <a:r>
              <a:rPr lang="ru-RU" sz="2000" dirty="0" err="1">
                <a:latin typeface="sans-serif"/>
              </a:rPr>
              <a:t>друзів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Ейнштейна</a:t>
            </a:r>
            <a:r>
              <a:rPr lang="ru-RU" sz="2000" dirty="0">
                <a:latin typeface="sans-serif"/>
              </a:rPr>
              <a:t>, математик Марсель </a:t>
            </a:r>
            <a:r>
              <a:rPr lang="ru-RU" sz="2000" dirty="0" err="1">
                <a:latin typeface="sans-serif"/>
              </a:rPr>
              <a:t>Гроссман</a:t>
            </a:r>
            <a:r>
              <a:rPr lang="ru-RU" sz="2000" dirty="0">
                <a:latin typeface="sans-serif"/>
              </a:rPr>
              <a:t>, </a:t>
            </a:r>
            <a:r>
              <a:rPr lang="ru-RU" sz="2000" dirty="0" err="1">
                <a:latin typeface="sans-serif"/>
              </a:rPr>
              <a:t>що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був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одночасно</a:t>
            </a:r>
            <a:r>
              <a:rPr lang="ru-RU" sz="2000" dirty="0">
                <a:latin typeface="sans-serif"/>
              </a:rPr>
              <a:t> і </a:t>
            </a:r>
            <a:r>
              <a:rPr lang="ru-RU" sz="2000" dirty="0" err="1">
                <a:latin typeface="sans-serif"/>
              </a:rPr>
              <a:t>батьком</a:t>
            </a:r>
            <a:r>
              <a:rPr lang="ru-RU" sz="2000" dirty="0">
                <a:latin typeface="sans-serif"/>
              </a:rPr>
              <a:t> одного з </a:t>
            </a:r>
            <a:r>
              <a:rPr lang="ru-RU" sz="2000" dirty="0" err="1">
                <a:latin typeface="sans-serif"/>
              </a:rPr>
              <a:t>його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учнів</a:t>
            </a:r>
            <a:r>
              <a:rPr lang="ru-RU" sz="2000" dirty="0">
                <a:latin typeface="sans-serif"/>
              </a:rPr>
              <a:t>, </a:t>
            </a:r>
            <a:r>
              <a:rPr lang="ru-RU" sz="2000" dirty="0" err="1">
                <a:latin typeface="sans-serif"/>
              </a:rPr>
              <a:t>рекомендував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Ейнштейна</a:t>
            </a:r>
            <a:r>
              <a:rPr lang="ru-RU" sz="2000" dirty="0">
                <a:latin typeface="sans-serif"/>
              </a:rPr>
              <a:t> на посаду </a:t>
            </a:r>
            <a:r>
              <a:rPr lang="ru-RU" sz="2000" dirty="0" err="1">
                <a:latin typeface="sans-serif"/>
              </a:rPr>
              <a:t>експерта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третього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класу</a:t>
            </a:r>
            <a:r>
              <a:rPr lang="ru-RU" sz="2000" dirty="0">
                <a:latin typeface="sans-serif"/>
              </a:rPr>
              <a:t> у </a:t>
            </a:r>
            <a:r>
              <a:rPr lang="ru-RU" sz="2000" dirty="0" err="1">
                <a:latin typeface="sans-serif"/>
              </a:rPr>
              <a:t>федеральне</a:t>
            </a:r>
            <a:r>
              <a:rPr lang="ru-RU" sz="2000" dirty="0">
                <a:latin typeface="sans-serif"/>
              </a:rPr>
              <a:t> Бюро </a:t>
            </a:r>
            <a:r>
              <a:rPr lang="ru-RU" sz="2000" dirty="0" err="1">
                <a:latin typeface="sans-serif"/>
              </a:rPr>
              <a:t>патентування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винаходів</a:t>
            </a:r>
            <a:r>
              <a:rPr lang="ru-RU" sz="2000" dirty="0">
                <a:latin typeface="sans-serif"/>
              </a:rPr>
              <a:t> з окладом 3500 </a:t>
            </a:r>
            <a:r>
              <a:rPr lang="ru-RU" sz="2000" dirty="0" err="1">
                <a:latin typeface="sans-serif"/>
              </a:rPr>
              <a:t>франків</a:t>
            </a:r>
            <a:r>
              <a:rPr lang="ru-RU" sz="2000" dirty="0">
                <a:latin typeface="sans-serif"/>
              </a:rPr>
              <a:t> в </a:t>
            </a:r>
            <a:r>
              <a:rPr lang="ru-RU" sz="2000" dirty="0" err="1">
                <a:latin typeface="sans-serif"/>
              </a:rPr>
              <a:t>рік</a:t>
            </a:r>
            <a:r>
              <a:rPr lang="ru-RU" sz="2000" dirty="0">
                <a:latin typeface="sans-serif"/>
              </a:rPr>
              <a:t>. </a:t>
            </a:r>
            <a:endParaRPr lang="ru-RU" sz="3600" dirty="0"/>
          </a:p>
        </p:txBody>
      </p:sp>
      <p:pic>
        <p:nvPicPr>
          <p:cNvPr id="6146" name="Picture 2" descr="C:\Users\Sasha\Desktop\Фотки\135360786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71" y="3068960"/>
            <a:ext cx="3024336" cy="300979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Фотки\albert_einstei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522738" cy="320440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У</a:t>
            </a:r>
            <a:r>
              <a:rPr lang="ru-RU" sz="1800" dirty="0">
                <a:latin typeface="sans-serif"/>
              </a:rPr>
              <a:t> 1900 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закінчив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Політехнікум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отримавши</a:t>
            </a:r>
            <a:r>
              <a:rPr lang="ru-RU" sz="1800" dirty="0">
                <a:latin typeface="sans-serif"/>
              </a:rPr>
              <a:t> диплом </a:t>
            </a:r>
            <a:r>
              <a:rPr lang="ru-RU" sz="1800" dirty="0" err="1">
                <a:latin typeface="sans-serif"/>
              </a:rPr>
              <a:t>викладача</a:t>
            </a:r>
            <a:r>
              <a:rPr lang="ru-RU" sz="1800" dirty="0">
                <a:latin typeface="sans-serif"/>
              </a:rPr>
              <a:t> математики і </a:t>
            </a:r>
            <a:r>
              <a:rPr lang="ru-RU" sz="1800" dirty="0" err="1">
                <a:latin typeface="sans-serif"/>
              </a:rPr>
              <a:t>фізики</a:t>
            </a:r>
            <a:r>
              <a:rPr lang="ru-RU" sz="1800" dirty="0">
                <a:latin typeface="sans-serif"/>
              </a:rPr>
              <a:t>. </a:t>
            </a:r>
            <a:endParaRPr lang="ru-RU" sz="1800" dirty="0" smtClean="0">
              <a:latin typeface="sans-serif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sans-serif"/>
              </a:rPr>
              <a:t>Хоча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>
                <a:latin typeface="sans-serif"/>
              </a:rPr>
              <a:t>в </a:t>
            </a:r>
            <a:r>
              <a:rPr lang="ru-RU" sz="1800" dirty="0" err="1">
                <a:latin typeface="sans-serif"/>
              </a:rPr>
              <a:t>наступному</a:t>
            </a:r>
            <a:r>
              <a:rPr lang="ru-RU" sz="1800" dirty="0">
                <a:latin typeface="sans-serif"/>
              </a:rPr>
              <a:t>, 1901 року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отримав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громадянство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Швейцарії</a:t>
            </a:r>
            <a:r>
              <a:rPr lang="ru-RU" sz="1800" dirty="0">
                <a:latin typeface="sans-serif"/>
              </a:rPr>
              <a:t>, але аж до </a:t>
            </a:r>
            <a:r>
              <a:rPr lang="ru-RU" sz="1800" dirty="0" err="1">
                <a:latin typeface="sans-serif"/>
              </a:rPr>
              <a:t>весни</a:t>
            </a:r>
            <a:r>
              <a:rPr lang="ru-RU" sz="1800" dirty="0">
                <a:latin typeface="sans-serif"/>
              </a:rPr>
              <a:t> 1902 не </a:t>
            </a:r>
            <a:r>
              <a:rPr lang="ru-RU" sz="1800" dirty="0" err="1">
                <a:latin typeface="sans-serif"/>
              </a:rPr>
              <a:t>міг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знайти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постійне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місце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роботи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лише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підробляв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замінюючи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вчителя</a:t>
            </a:r>
            <a:r>
              <a:rPr lang="ru-RU" sz="1800" dirty="0">
                <a:latin typeface="sans-serif"/>
              </a:rPr>
              <a:t> у </a:t>
            </a:r>
            <a:r>
              <a:rPr lang="ru-RU" sz="1800" dirty="0" err="1">
                <a:latin typeface="sans-serif"/>
              </a:rPr>
              <a:t>Вінтерурі</a:t>
            </a:r>
            <a:r>
              <a:rPr lang="ru-RU" sz="1800" dirty="0">
                <a:latin typeface="sans-serif"/>
              </a:rPr>
              <a:t>. У </a:t>
            </a:r>
            <a:r>
              <a:rPr lang="ru-RU" sz="1800" dirty="0" err="1">
                <a:latin typeface="sans-serif"/>
              </a:rPr>
              <a:t>армію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покликаний</a:t>
            </a:r>
            <a:r>
              <a:rPr lang="ru-RU" sz="1800" dirty="0">
                <a:latin typeface="sans-serif"/>
              </a:rPr>
              <a:t> не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через </a:t>
            </a:r>
            <a:r>
              <a:rPr lang="ru-RU" sz="1800" dirty="0" err="1">
                <a:latin typeface="sans-serif"/>
              </a:rPr>
              <a:t>плоскостопість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розширення</a:t>
            </a:r>
            <a:r>
              <a:rPr lang="ru-RU" sz="1800" dirty="0">
                <a:latin typeface="sans-serif"/>
              </a:rPr>
              <a:t> вен</a:t>
            </a:r>
            <a:r>
              <a:rPr lang="ru-RU" sz="1800" dirty="0" smtClean="0">
                <a:latin typeface="sans-serif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Унаслідок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відсутності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заробітку</a:t>
            </a:r>
            <a:r>
              <a:rPr lang="ru-RU" sz="1800" dirty="0">
                <a:latin typeface="sans-serif"/>
              </a:rPr>
              <a:t> 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буквально </a:t>
            </a:r>
            <a:r>
              <a:rPr lang="ru-RU" sz="1800" dirty="0" err="1">
                <a:latin typeface="sans-serif"/>
              </a:rPr>
              <a:t>голодував</a:t>
            </a:r>
            <a:r>
              <a:rPr lang="ru-RU" sz="1800" dirty="0">
                <a:latin typeface="sans-serif"/>
              </a:rPr>
              <a:t>, не </a:t>
            </a:r>
            <a:r>
              <a:rPr lang="ru-RU" sz="1800" dirty="0" err="1">
                <a:latin typeface="sans-serif"/>
              </a:rPr>
              <a:t>приймаючи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їжу</a:t>
            </a:r>
            <a:r>
              <a:rPr lang="ru-RU" sz="1800" dirty="0">
                <a:latin typeface="sans-serif"/>
              </a:rPr>
              <a:t> по </a:t>
            </a:r>
            <a:r>
              <a:rPr lang="ru-RU" sz="1800" dirty="0" err="1">
                <a:latin typeface="sans-serif"/>
              </a:rPr>
              <a:t>декілька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днів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поспіль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Згодом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це</a:t>
            </a:r>
            <a:r>
              <a:rPr lang="ru-RU" sz="1800" dirty="0">
                <a:latin typeface="sans-serif"/>
              </a:rPr>
              <a:t> стало причиною </a:t>
            </a:r>
            <a:r>
              <a:rPr lang="ru-RU" sz="1800" dirty="0" err="1">
                <a:latin typeface="sans-serif"/>
              </a:rPr>
              <a:t>хвороби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печінки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нагадувала</a:t>
            </a:r>
            <a:r>
              <a:rPr lang="ru-RU" sz="1800" dirty="0">
                <a:latin typeface="sans-serif"/>
              </a:rPr>
              <a:t> про себе до </a:t>
            </a:r>
            <a:r>
              <a:rPr lang="ru-RU" sz="1800" dirty="0" err="1">
                <a:latin typeface="sans-serif"/>
              </a:rPr>
              <a:t>кінця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життя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Фотки\albert-einste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6234"/>
            <a:ext cx="5184576" cy="40324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sans-serif"/>
              </a:rPr>
              <a:t>1903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>
                <a:latin typeface="sans-serif"/>
              </a:rPr>
              <a:t>Ейнштейн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одружився</a:t>
            </a:r>
            <a:r>
              <a:rPr lang="ru-RU" sz="2400" dirty="0">
                <a:latin typeface="sans-serif"/>
              </a:rPr>
              <a:t> на </a:t>
            </a:r>
            <a:r>
              <a:rPr lang="ru-RU" sz="2400" dirty="0" err="1">
                <a:latin typeface="sans-serif"/>
              </a:rPr>
              <a:t>двадцятисемирічній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Мільові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Маріч</a:t>
            </a:r>
            <a:r>
              <a:rPr lang="ru-RU" sz="2400" dirty="0">
                <a:latin typeface="sans-serif"/>
              </a:rPr>
              <a:t>. </a:t>
            </a:r>
            <a:endParaRPr lang="ru-RU" sz="2400" dirty="0" smtClean="0">
              <a:latin typeface="sans-serif"/>
            </a:endParaRPr>
          </a:p>
          <a:p>
            <a:pPr marL="0" indent="0">
              <a:buNone/>
            </a:pPr>
            <a:r>
              <a:rPr lang="ru-RU" sz="2400" dirty="0" smtClean="0">
                <a:latin typeface="sans-serif"/>
              </a:rPr>
              <a:t>Альберт </a:t>
            </a:r>
            <a:r>
              <a:rPr lang="ru-RU" sz="2400" dirty="0" err="1">
                <a:latin typeface="sans-serif"/>
              </a:rPr>
              <a:t>Ейнштейн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називав</a:t>
            </a:r>
            <a:r>
              <a:rPr lang="ru-RU" sz="2400" dirty="0">
                <a:latin typeface="sans-serif"/>
              </a:rPr>
              <a:t> свою дружину «</a:t>
            </a:r>
            <a:r>
              <a:rPr lang="ru-RU" sz="2400" dirty="0" err="1">
                <a:latin typeface="sans-serif"/>
              </a:rPr>
              <a:t>творінням</a:t>
            </a:r>
            <a:r>
              <a:rPr lang="ru-RU" sz="2400" dirty="0">
                <a:latin typeface="sans-serif"/>
              </a:rPr>
              <a:t>, </a:t>
            </a:r>
            <a:r>
              <a:rPr lang="ru-RU" sz="2400" dirty="0" err="1">
                <a:latin typeface="sans-serif"/>
              </a:rPr>
              <a:t>рівним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мені</a:t>
            </a:r>
            <a:r>
              <a:rPr lang="ru-RU" sz="2400" dirty="0">
                <a:latin typeface="sans-serif"/>
              </a:rPr>
              <a:t>, </a:t>
            </a:r>
            <a:r>
              <a:rPr lang="ru-RU" sz="2400" dirty="0" err="1">
                <a:latin typeface="sans-serif"/>
              </a:rPr>
              <a:t>настільки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сильним</a:t>
            </a:r>
            <a:r>
              <a:rPr lang="ru-RU" sz="2400" dirty="0">
                <a:latin typeface="sans-serif"/>
              </a:rPr>
              <a:t> і </a:t>
            </a:r>
            <a:r>
              <a:rPr lang="ru-RU" sz="2400" dirty="0" err="1">
                <a:latin typeface="sans-serif"/>
              </a:rPr>
              <a:t>незалежним</a:t>
            </a:r>
            <a:r>
              <a:rPr lang="ru-RU" sz="2400" dirty="0">
                <a:latin typeface="sans-serif"/>
              </a:rPr>
              <a:t>, як і я</a:t>
            </a:r>
            <a:r>
              <a:rPr lang="ru-RU" sz="2400" dirty="0" smtClean="0">
                <a:latin typeface="sans-serif"/>
              </a:rPr>
              <a:t>»..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Sasha\Desktop\Einste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4011"/>
            <a:ext cx="3319044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0_6e25d_bcac807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2475"/>
            <a:ext cx="3617705" cy="402355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3279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sans-serif"/>
              </a:rPr>
              <a:t>1904</a:t>
            </a:r>
            <a:r>
              <a:rPr lang="ru-RU" sz="2400" dirty="0">
                <a:latin typeface="sans-serif"/>
              </a:rPr>
              <a:t> року «</a:t>
            </a:r>
            <a:r>
              <a:rPr lang="ru-RU" sz="2400" dirty="0" err="1">
                <a:latin typeface="sans-serif"/>
              </a:rPr>
              <a:t>Аннали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фізики</a:t>
            </a:r>
            <a:r>
              <a:rPr lang="ru-RU" sz="2400" dirty="0">
                <a:latin typeface="sans-serif"/>
              </a:rPr>
              <a:t>» </a:t>
            </a:r>
            <a:r>
              <a:rPr lang="ru-RU" sz="2400" dirty="0" err="1">
                <a:latin typeface="sans-serif"/>
              </a:rPr>
              <a:t>отримали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від</a:t>
            </a:r>
            <a:r>
              <a:rPr lang="ru-RU" sz="2400" dirty="0">
                <a:latin typeface="sans-serif"/>
              </a:rPr>
              <a:t> Альберта </a:t>
            </a:r>
            <a:r>
              <a:rPr lang="ru-RU" sz="2400" dirty="0" err="1">
                <a:latin typeface="sans-serif"/>
              </a:rPr>
              <a:t>Ейнштейна</a:t>
            </a:r>
            <a:r>
              <a:rPr lang="ru-RU" sz="2400" dirty="0">
                <a:latin typeface="sans-serif"/>
              </a:rPr>
              <a:t> низку статей, </a:t>
            </a:r>
            <a:r>
              <a:rPr lang="ru-RU" sz="2400" dirty="0" err="1">
                <a:latin typeface="sans-serif"/>
              </a:rPr>
              <a:t>присвячених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вивченню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питань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статистичної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механіки</a:t>
            </a:r>
            <a:r>
              <a:rPr lang="ru-RU" sz="2400" dirty="0">
                <a:latin typeface="sans-serif"/>
              </a:rPr>
              <a:t> й </a:t>
            </a:r>
            <a:r>
              <a:rPr lang="ru-RU" sz="2400" dirty="0" err="1">
                <a:latin typeface="sans-serif"/>
              </a:rPr>
              <a:t>молекулярної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фізики</a:t>
            </a:r>
            <a:r>
              <a:rPr lang="ru-RU" sz="2400" dirty="0">
                <a:latin typeface="sans-serif"/>
              </a:rPr>
              <a:t>. Вони </a:t>
            </a:r>
            <a:r>
              <a:rPr lang="ru-RU" sz="2400" dirty="0" err="1">
                <a:latin typeface="sans-serif"/>
              </a:rPr>
              <a:t>були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опубліковані</a:t>
            </a:r>
            <a:r>
              <a:rPr lang="ru-RU" sz="2400" dirty="0">
                <a:latin typeface="sans-serif"/>
              </a:rPr>
              <a:t> 1905 року, </a:t>
            </a:r>
            <a:r>
              <a:rPr lang="ru-RU" sz="2400" dirty="0" err="1">
                <a:latin typeface="sans-serif"/>
              </a:rPr>
              <a:t>відкривши</a:t>
            </a:r>
            <a:r>
              <a:rPr lang="ru-RU" sz="2400" dirty="0">
                <a:latin typeface="sans-serif"/>
              </a:rPr>
              <a:t> так званий «</a:t>
            </a:r>
            <a:r>
              <a:rPr lang="ru-RU" sz="2400" dirty="0" err="1">
                <a:latin typeface="sans-serif"/>
              </a:rPr>
              <a:t>Рік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 smtClean="0">
                <a:latin typeface="sans-serif"/>
              </a:rPr>
              <a:t>чудес,коли</a:t>
            </a:r>
            <a:r>
              <a:rPr lang="ru-RU" sz="2400" dirty="0" smtClean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чотири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статті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Ейнштейна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зробили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революцію</a:t>
            </a:r>
            <a:r>
              <a:rPr lang="ru-RU" sz="2400" dirty="0">
                <a:latin typeface="sans-serif"/>
              </a:rPr>
              <a:t> в </a:t>
            </a:r>
            <a:r>
              <a:rPr lang="ru-RU" sz="2400" dirty="0" err="1">
                <a:latin typeface="sans-serif"/>
              </a:rPr>
              <a:t>теоретичній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фізиці</a:t>
            </a:r>
            <a:r>
              <a:rPr lang="ru-RU" sz="2400" dirty="0">
                <a:latin typeface="sans-serif"/>
              </a:rPr>
              <a:t>, </a:t>
            </a:r>
            <a:r>
              <a:rPr lang="ru-RU" sz="2400" dirty="0" err="1">
                <a:latin typeface="sans-serif"/>
              </a:rPr>
              <a:t>поклавши</a:t>
            </a:r>
            <a:r>
              <a:rPr lang="ru-RU" sz="2400" dirty="0">
                <a:latin typeface="sans-serif"/>
              </a:rPr>
              <a:t> початок </a:t>
            </a:r>
            <a:r>
              <a:rPr lang="ru-RU" sz="2400" dirty="0" err="1">
                <a:latin typeface="sans-serif"/>
              </a:rPr>
              <a:t>теорії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відносності</a:t>
            </a:r>
            <a:r>
              <a:rPr lang="ru-RU" sz="2400" dirty="0">
                <a:latin typeface="sans-serif"/>
              </a:rPr>
              <a:t>, у </a:t>
            </a:r>
            <a:r>
              <a:rPr lang="ru-RU" sz="2400" dirty="0" err="1">
                <a:latin typeface="sans-serif"/>
              </a:rPr>
              <a:t>якій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Ейнштейн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замінив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розгляд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 smtClean="0">
                <a:latin typeface="sans-serif"/>
              </a:rPr>
              <a:t>частинок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 smtClean="0">
                <a:latin typeface="sans-serif"/>
              </a:rPr>
              <a:t>розглядом</a:t>
            </a:r>
            <a:r>
              <a:rPr lang="ru-RU" sz="2400" dirty="0">
                <a:latin typeface="sans-serif"/>
              </a:rPr>
              <a:t> </a:t>
            </a:r>
            <a:r>
              <a:rPr lang="ru-RU" sz="2400" dirty="0" err="1">
                <a:latin typeface="sans-serif"/>
              </a:rPr>
              <a:t>подій</a:t>
            </a:r>
            <a:r>
              <a:rPr lang="ru-RU" sz="2400" dirty="0">
                <a:latin typeface="sans-serif"/>
              </a:rPr>
              <a:t> і перевернув </a:t>
            </a:r>
            <a:r>
              <a:rPr lang="ru-RU" sz="2400" dirty="0" err="1">
                <a:latin typeface="sans-serif"/>
              </a:rPr>
              <a:t>уявлення</a:t>
            </a:r>
            <a:r>
              <a:rPr lang="ru-RU" sz="2400" dirty="0">
                <a:latin typeface="sans-serif"/>
              </a:rPr>
              <a:t> про </a:t>
            </a:r>
            <a:r>
              <a:rPr lang="ru-RU" sz="2400" dirty="0" err="1">
                <a:latin typeface="sans-serif"/>
              </a:rPr>
              <a:t>фотоефект</a:t>
            </a:r>
            <a:r>
              <a:rPr lang="ru-RU" sz="2400" dirty="0">
                <a:latin typeface="sans-serif"/>
              </a:rPr>
              <a:t> і </a:t>
            </a:r>
            <a:r>
              <a:rPr lang="ru-RU" sz="2400" dirty="0" err="1">
                <a:latin typeface="sans-serif"/>
              </a:rPr>
              <a:t>броунівський</a:t>
            </a:r>
            <a:r>
              <a:rPr lang="ru-RU" sz="2400" dirty="0">
                <a:latin typeface="sans-serif"/>
              </a:rPr>
              <a:t> </a:t>
            </a:r>
            <a:r>
              <a:rPr lang="ru-RU" sz="2400" dirty="0" err="1">
                <a:latin typeface="sans-serif"/>
              </a:rPr>
              <a:t>рух</a:t>
            </a:r>
            <a:r>
              <a:rPr lang="ru-RU" sz="2400" dirty="0">
                <a:latin typeface="sans-serif"/>
              </a:rPr>
              <a:t>. </a:t>
            </a:r>
            <a:endParaRPr lang="ru-RU" sz="2400" dirty="0"/>
          </a:p>
        </p:txBody>
      </p:sp>
      <p:pic>
        <p:nvPicPr>
          <p:cNvPr id="8194" name="Picture 2" descr="C:\Users\Sasha\Desktop\Фот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8517"/>
            <a:ext cx="2817239" cy="344616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Фотки\40536351_123617756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6889"/>
            <a:ext cx="2952328" cy="3718337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sans-serif"/>
              </a:rPr>
              <a:t>Опублікована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>
                <a:latin typeface="sans-serif"/>
              </a:rPr>
              <a:t>в 1915 </a:t>
            </a:r>
            <a:r>
              <a:rPr lang="ru-RU" sz="1800" dirty="0" err="1">
                <a:latin typeface="sans-serif"/>
              </a:rPr>
              <a:t>році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загальна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розширила</a:t>
            </a:r>
            <a:r>
              <a:rPr lang="ru-RU" sz="1800" dirty="0">
                <a:latin typeface="sans-serif"/>
              </a:rPr>
              <a:t> область </a:t>
            </a:r>
            <a:r>
              <a:rPr lang="ru-RU" sz="1800" dirty="0" err="1">
                <a:latin typeface="sans-serif"/>
              </a:rPr>
              <a:t>застосування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постулатів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спеціальної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на </a:t>
            </a:r>
            <a:r>
              <a:rPr lang="ru-RU" sz="1800" dirty="0" err="1">
                <a:latin typeface="sans-serif"/>
              </a:rPr>
              <a:t>неінерційні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системи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відліку</a:t>
            </a:r>
            <a:r>
              <a:rPr lang="ru-RU" sz="1800" dirty="0">
                <a:latin typeface="sans-serif"/>
              </a:rPr>
              <a:t>, включивши в себе </a:t>
            </a:r>
            <a:r>
              <a:rPr lang="ru-RU" sz="1800" dirty="0" err="1">
                <a:latin typeface="sans-serif"/>
              </a:rPr>
              <a:t>також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теорію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гравітації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Загальна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ґрунтується</a:t>
            </a:r>
            <a:r>
              <a:rPr lang="ru-RU" sz="1800" dirty="0">
                <a:latin typeface="sans-serif"/>
              </a:rPr>
              <a:t> на </a:t>
            </a:r>
            <a:r>
              <a:rPr lang="ru-RU" sz="1800" dirty="0" err="1">
                <a:latin typeface="sans-serif"/>
              </a:rPr>
              <a:t>принципі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еквівалентності</a:t>
            </a:r>
            <a:r>
              <a:rPr lang="ru-RU" sz="1800" dirty="0">
                <a:latin typeface="sans-serif"/>
              </a:rPr>
              <a:t> й </a:t>
            </a:r>
            <a:r>
              <a:rPr lang="ru-RU" sz="1800" dirty="0" err="1">
                <a:latin typeface="sans-serif"/>
              </a:rPr>
              <a:t>розглядає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викривлення</a:t>
            </a:r>
            <a:r>
              <a:rPr lang="ru-RU" sz="1800" dirty="0">
                <a:latin typeface="sans-serif"/>
              </a:rPr>
              <a:t> в </a:t>
            </a:r>
            <a:r>
              <a:rPr lang="ru-RU" sz="1800" dirty="0" err="1">
                <a:latin typeface="sans-serif"/>
              </a:rPr>
              <a:t>просторі-часі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відкрила</a:t>
            </a:r>
            <a:r>
              <a:rPr lang="ru-RU" sz="1800" dirty="0">
                <a:latin typeface="sans-serif"/>
              </a:rPr>
              <a:t> шлях до </a:t>
            </a:r>
            <a:r>
              <a:rPr lang="ru-RU" sz="1800" dirty="0" err="1">
                <a:latin typeface="sans-serif"/>
              </a:rPr>
              <a:t>побудови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Всесвіту</a:t>
            </a:r>
            <a:r>
              <a:rPr lang="ru-RU" sz="1800" dirty="0">
                <a:latin typeface="sans-serif"/>
              </a:rPr>
              <a:t> — </a:t>
            </a:r>
            <a:r>
              <a:rPr lang="ru-RU" sz="1800" dirty="0" err="1">
                <a:latin typeface="sans-serif"/>
              </a:rPr>
              <a:t>космології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Sasha\Desktop\3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347"/>
            <a:ext cx="3405499" cy="22518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383493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92" y="1437652"/>
            <a:ext cx="2549408" cy="26992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sha\Desktop\Фотки\enshtey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39"/>
            <a:ext cx="3606767" cy="462823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Альберт Ейнштейн-7</Template>
  <TotalTime>217</TotalTime>
  <Words>90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Альберт Енштейн</dc:title>
  <dc:creator>Sasha</dc:creator>
  <cp:lastModifiedBy>Maksim Kitskaylo</cp:lastModifiedBy>
  <cp:revision>56</cp:revision>
  <dcterms:created xsi:type="dcterms:W3CDTF">2013-06-01T08:51:58Z</dcterms:created>
  <dcterms:modified xsi:type="dcterms:W3CDTF">2015-06-23T18:09:27Z</dcterms:modified>
</cp:coreProperties>
</file>